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6" r:id="rId2"/>
    <p:sldId id="288" r:id="rId3"/>
    <p:sldId id="287"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3F9B9-3D01-43FC-87DF-FC2378F8DC52}" type="datetimeFigureOut">
              <a:rPr lang="en-US" smtClean="0"/>
              <a:pPr/>
              <a:t>25-Apr-19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5F981-DF1E-4ACE-BD52-7D94231272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25-Apr-19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25-Apr-19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25-Apr-19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25-Apr-19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753272-0A1F-4DAF-A258-CFF9D62661C1}" type="datetimeFigureOut">
              <a:rPr lang="en-US" smtClean="0"/>
              <a:pPr/>
              <a:t>25-Apr-19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753272-0A1F-4DAF-A258-CFF9D62661C1}" type="datetimeFigureOut">
              <a:rPr lang="en-US" smtClean="0"/>
              <a:pPr/>
              <a:t>25-Apr-19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753272-0A1F-4DAF-A258-CFF9D62661C1}" type="datetimeFigureOut">
              <a:rPr lang="en-US" smtClean="0"/>
              <a:pPr/>
              <a:t>25-Apr-19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753272-0A1F-4DAF-A258-CFF9D62661C1}" type="datetimeFigureOut">
              <a:rPr lang="en-US" smtClean="0"/>
              <a:pPr/>
              <a:t>25-Apr-19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53272-0A1F-4DAF-A258-CFF9D62661C1}" type="datetimeFigureOut">
              <a:rPr lang="en-US" smtClean="0"/>
              <a:pPr/>
              <a:t>25-Apr-19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25-Apr-19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25-Apr-19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53272-0A1F-4DAF-A258-CFF9D62661C1}" type="datetimeFigureOut">
              <a:rPr lang="en-US" smtClean="0"/>
              <a:pPr/>
              <a:t>25-Apr-19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AF756-9660-4197-9024-D11FC0C1C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pPr algn="l"/>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85000" lnSpcReduction="10000"/>
          </a:bodyPr>
          <a:lstStyle/>
          <a:p>
            <a:pPr marL="514350" indent="-514350" algn="l" fontAlgn="base"/>
            <a:r>
              <a:rPr lang="en-US" b="1" dirty="0" smtClean="0">
                <a:solidFill>
                  <a:srgbClr val="FF0000"/>
                </a:solidFill>
              </a:rPr>
              <a:t>Introduction:</a:t>
            </a:r>
          </a:p>
          <a:p>
            <a:pPr marL="514350" indent="-514350" algn="l" fontAlgn="base"/>
            <a:r>
              <a:rPr lang="en-US" b="1" dirty="0" smtClean="0">
                <a:solidFill>
                  <a:schemeClr val="tx1"/>
                </a:solidFill>
              </a:rPr>
              <a:t>It is the process of thinking about the activities required to achieve a desired goal. </a:t>
            </a:r>
          </a:p>
          <a:p>
            <a:pPr marL="514350" indent="-514350" algn="l" fontAlgn="base"/>
            <a:r>
              <a:rPr lang="en-US" dirty="0" smtClean="0">
                <a:solidFill>
                  <a:schemeClr val="tx1"/>
                </a:solidFill>
              </a:rPr>
              <a:t>Let’s take the case of Pizza Hut, a division of US-based Yum! Brands Inc. to understand the concept of planning. </a:t>
            </a:r>
          </a:p>
          <a:p>
            <a:pPr marL="514350" indent="-514350" algn="l" fontAlgn="base"/>
            <a:r>
              <a:rPr lang="en-US" dirty="0" smtClean="0">
                <a:solidFill>
                  <a:schemeClr val="tx1"/>
                </a:solidFill>
              </a:rPr>
              <a:t>Pizza Hut opens a new store every 18 hours and has a global network of over 16,500 stores operating in 104 countries. In India, there are over 350 stores of Pizza Hut spread over 100 cities. Pizza Hut considers India to be one of its most important markets and plans to double its store count to over 700 by the year 2022 keeping in view the growing popularity of western fast-food in the country. </a:t>
            </a:r>
            <a:r>
              <a:rPr lang="en-US" dirty="0" smtClean="0"/>
              <a:t/>
            </a:r>
            <a:br>
              <a:rPr lang="en-US" dirty="0" smtClean="0"/>
            </a:br>
            <a:endParaRPr lang="en-US" b="1" dirty="0">
              <a:solidFill>
                <a:schemeClr val="tx1"/>
              </a:solidFill>
            </a:endParaRPr>
          </a:p>
        </p:txBody>
      </p:sp>
      <p:pic>
        <p:nvPicPr>
          <p:cNvPr id="4" name="Picture 3" descr="pizza_hut_logo.jpg"/>
          <p:cNvPicPr>
            <a:picLocks noChangeAspect="1"/>
          </p:cNvPicPr>
          <p:nvPr/>
        </p:nvPicPr>
        <p:blipFill>
          <a:blip r:embed="rId2" cstate="print"/>
          <a:stretch>
            <a:fillRect/>
          </a:stretch>
        </p:blipFill>
        <p:spPr>
          <a:xfrm>
            <a:off x="5257801" y="0"/>
            <a:ext cx="2895599" cy="120456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85000" lnSpcReduction="20000"/>
          </a:bodyPr>
          <a:lstStyle/>
          <a:p>
            <a:pPr marL="514350" indent="-514350" algn="l" fontAlgn="base"/>
            <a:r>
              <a:rPr lang="en-US" b="1" dirty="0" smtClean="0">
                <a:solidFill>
                  <a:srgbClr val="FF0000"/>
                </a:solidFill>
              </a:rPr>
              <a:t>Features of Planning:</a:t>
            </a:r>
          </a:p>
          <a:p>
            <a:pPr marL="514350" indent="-514350" algn="l" fontAlgn="base"/>
            <a:r>
              <a:rPr lang="en-US" b="1" dirty="0" smtClean="0">
                <a:solidFill>
                  <a:schemeClr val="tx1"/>
                </a:solidFill>
              </a:rPr>
              <a:t>7.  Planning is a mental exercise</a:t>
            </a:r>
          </a:p>
          <a:p>
            <a:pPr marL="514350" indent="-514350" algn="l" fontAlgn="base">
              <a:buFont typeface="Arial" pitchFamily="34" charset="0"/>
              <a:buChar char="•"/>
            </a:pPr>
            <a:r>
              <a:rPr lang="en-US" dirty="0" smtClean="0">
                <a:solidFill>
                  <a:schemeClr val="tx1"/>
                </a:solidFill>
              </a:rPr>
              <a:t>Planning is an intellectual activity based on logical thinking involving foresight, </a:t>
            </a:r>
            <a:r>
              <a:rPr lang="en-US" dirty="0" err="1" smtClean="0">
                <a:solidFill>
                  <a:schemeClr val="tx1"/>
                </a:solidFill>
              </a:rPr>
              <a:t>visualisation</a:t>
            </a:r>
            <a:r>
              <a:rPr lang="en-US" dirty="0" smtClean="0">
                <a:solidFill>
                  <a:schemeClr val="tx1"/>
                </a:solidFill>
              </a:rPr>
              <a:t> and judgmental rather than guess work. </a:t>
            </a:r>
          </a:p>
          <a:p>
            <a:pPr marL="514350" indent="-514350" algn="l" fontAlgn="base">
              <a:buFont typeface="Arial" pitchFamily="34" charset="0"/>
              <a:buChar char="•"/>
            </a:pPr>
            <a:r>
              <a:rPr lang="en-US" dirty="0" smtClean="0">
                <a:solidFill>
                  <a:schemeClr val="tx1"/>
                </a:solidFill>
              </a:rPr>
              <a:t>It is primarily a rational activity of thinking to determine the future course of action based on understandings of facts and figures. </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in order to plan a promotional strategy for a forthcoming release of a new movie, the marketing manager is expected to do a lot of brainstorming in terms of the popular television channels and programs with whom the producers should tie up, advertisement in print and electronic media, contests </a:t>
            </a:r>
            <a:r>
              <a:rPr lang="en-US" smtClean="0">
                <a:solidFill>
                  <a:schemeClr val="tx1"/>
                </a:solidFill>
              </a:rPr>
              <a:t>on social media etc. </a:t>
            </a:r>
            <a:endParaRPr lang="en-US" dirty="0" smtClean="0">
              <a:solidFill>
                <a:schemeClr val="tx1"/>
              </a:solidFill>
            </a:endParaRP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Planning Process:</a:t>
            </a:r>
          </a:p>
          <a:p>
            <a:pPr marL="514350" indent="-514350" algn="l" fontAlgn="base"/>
            <a:r>
              <a:rPr lang="en-US" b="1" dirty="0" smtClean="0">
                <a:solidFill>
                  <a:schemeClr val="tx1"/>
                </a:solidFill>
              </a:rPr>
              <a:t>1.  Setting objectives</a:t>
            </a:r>
          </a:p>
          <a:p>
            <a:pPr marL="514350" indent="-514350" algn="l" fontAlgn="base">
              <a:buFont typeface="Arial" pitchFamily="34" charset="0"/>
              <a:buChar char="•"/>
            </a:pPr>
            <a:r>
              <a:rPr lang="en-US" dirty="0" smtClean="0">
                <a:solidFill>
                  <a:schemeClr val="tx1"/>
                </a:solidFill>
              </a:rPr>
              <a:t>The first step in the planning process involves laying down clear, specific and measurable objectives for the </a:t>
            </a:r>
            <a:r>
              <a:rPr lang="en-US" dirty="0" err="1" smtClean="0">
                <a:solidFill>
                  <a:schemeClr val="tx1"/>
                </a:solidFill>
              </a:rPr>
              <a:t>organisation</a:t>
            </a:r>
            <a:r>
              <a:rPr lang="en-US" dirty="0" smtClean="0">
                <a:solidFill>
                  <a:schemeClr val="tx1"/>
                </a:solidFill>
              </a:rPr>
              <a:t> as a whole and also with respect to each department.</a:t>
            </a:r>
          </a:p>
          <a:p>
            <a:pPr marL="514350" indent="-514350" algn="l" fontAlgn="base">
              <a:buFont typeface="Arial" pitchFamily="34" charset="0"/>
              <a:buChar char="•"/>
            </a:pPr>
            <a:r>
              <a:rPr lang="en-US" dirty="0" smtClean="0">
                <a:solidFill>
                  <a:schemeClr val="tx1"/>
                </a:solidFill>
              </a:rPr>
              <a:t>The objectives should be communicated down to each unit and employees at all levels as it helps to create a favorable environment and working towards the goal becomes easier for everyone. </a:t>
            </a: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lnSpcReduction="10000"/>
          </a:bodyPr>
          <a:lstStyle/>
          <a:p>
            <a:pPr marL="514350" indent="-514350" algn="l" fontAlgn="base"/>
            <a:r>
              <a:rPr lang="en-US" b="1" dirty="0" smtClean="0">
                <a:solidFill>
                  <a:srgbClr val="FF0000"/>
                </a:solidFill>
              </a:rPr>
              <a:t>Planning Process:</a:t>
            </a:r>
          </a:p>
          <a:p>
            <a:pPr marL="514350" indent="-514350" algn="l" fontAlgn="base"/>
            <a:r>
              <a:rPr lang="en-US" b="1" dirty="0" smtClean="0">
                <a:solidFill>
                  <a:schemeClr val="tx1"/>
                </a:solidFill>
              </a:rPr>
              <a:t>2.  Developing premises</a:t>
            </a:r>
          </a:p>
          <a:p>
            <a:pPr marL="514350" indent="-514350" algn="l" fontAlgn="base">
              <a:buFont typeface="Arial" pitchFamily="34" charset="0"/>
              <a:buChar char="•"/>
            </a:pPr>
            <a:r>
              <a:rPr lang="en-US" dirty="0" smtClean="0">
                <a:solidFill>
                  <a:schemeClr val="tx1"/>
                </a:solidFill>
              </a:rPr>
              <a:t>As planning is futuristic, the managers are required to make certain assumptions about the future in terms of customer preferences, competition, interest rates, state of economy, government policy etc. These assumptions are known as planning premises. </a:t>
            </a:r>
          </a:p>
          <a:p>
            <a:pPr marL="514350" indent="-514350" algn="l" fontAlgn="base">
              <a:buFont typeface="Arial" pitchFamily="34" charset="0"/>
              <a:buChar char="•"/>
            </a:pPr>
            <a:r>
              <a:rPr lang="en-US" dirty="0" smtClean="0">
                <a:solidFill>
                  <a:schemeClr val="tx1"/>
                </a:solidFill>
              </a:rPr>
              <a:t>The premises which are made set the limits within which the planning should be carried out. Thus, accurate forecasting is the essence of successful planning. </a:t>
            </a: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Planning Process:</a:t>
            </a:r>
          </a:p>
          <a:p>
            <a:pPr marL="514350" indent="-514350" algn="l" fontAlgn="base"/>
            <a:r>
              <a:rPr lang="en-US" b="1" dirty="0" smtClean="0">
                <a:solidFill>
                  <a:schemeClr val="tx1"/>
                </a:solidFill>
              </a:rPr>
              <a:t>3.  Identifying alternative course of actions</a:t>
            </a:r>
          </a:p>
          <a:p>
            <a:pPr marL="514350" indent="-514350" algn="l" fontAlgn="base">
              <a:buFont typeface="Arial" pitchFamily="34" charset="0"/>
              <a:buChar char="•"/>
            </a:pPr>
            <a:r>
              <a:rPr lang="en-US" dirty="0" smtClean="0">
                <a:solidFill>
                  <a:schemeClr val="tx1"/>
                </a:solidFill>
              </a:rPr>
              <a:t>The next step is to identify all the alternative courses of action which are available for consideration. </a:t>
            </a:r>
          </a:p>
          <a:p>
            <a:pPr marL="514350" indent="-514350" algn="l" fontAlgn="base">
              <a:buFont typeface="Arial" pitchFamily="34" charset="0"/>
              <a:buChar char="•"/>
            </a:pPr>
            <a:r>
              <a:rPr lang="en-US" dirty="0" smtClean="0">
                <a:solidFill>
                  <a:schemeClr val="tx1"/>
                </a:solidFill>
              </a:rPr>
              <a:t>The options so identified may either be the </a:t>
            </a:r>
            <a:r>
              <a:rPr lang="en-US" dirty="0" smtClean="0">
                <a:solidFill>
                  <a:srgbClr val="FF0000"/>
                </a:solidFill>
              </a:rPr>
              <a:t>routine ones or employee participation </a:t>
            </a:r>
            <a:r>
              <a:rPr lang="en-US" dirty="0" smtClean="0">
                <a:solidFill>
                  <a:schemeClr val="tx1"/>
                </a:solidFill>
              </a:rPr>
              <a:t>may be encouraged to generate an innovative outlook. </a:t>
            </a: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Planning Process:</a:t>
            </a:r>
          </a:p>
          <a:p>
            <a:pPr marL="514350" indent="-514350" algn="l" fontAlgn="base"/>
            <a:r>
              <a:rPr lang="en-US" b="1" dirty="0" smtClean="0">
                <a:solidFill>
                  <a:schemeClr val="tx1"/>
                </a:solidFill>
              </a:rPr>
              <a:t>4.  Evaluating alternative courses</a:t>
            </a:r>
          </a:p>
          <a:p>
            <a:pPr marL="514350" indent="-514350" algn="l" fontAlgn="base">
              <a:buFont typeface="Arial" pitchFamily="34" charset="0"/>
              <a:buChar char="•"/>
            </a:pPr>
            <a:r>
              <a:rPr lang="en-US" dirty="0" smtClean="0">
                <a:solidFill>
                  <a:schemeClr val="tx1"/>
                </a:solidFill>
              </a:rPr>
              <a:t>The next step is to </a:t>
            </a:r>
            <a:r>
              <a:rPr lang="en-US" dirty="0" err="1" smtClean="0">
                <a:solidFill>
                  <a:schemeClr val="tx1"/>
                </a:solidFill>
              </a:rPr>
              <a:t>analyse</a:t>
            </a:r>
            <a:r>
              <a:rPr lang="en-US" dirty="0" smtClean="0">
                <a:solidFill>
                  <a:schemeClr val="tx1"/>
                </a:solidFill>
              </a:rPr>
              <a:t> the relative pros and cons of each alternative in light of their viability and significances. </a:t>
            </a:r>
          </a:p>
          <a:p>
            <a:pPr marL="514350" indent="-514350" algn="l" fontAlgn="base">
              <a:buFont typeface="Arial" pitchFamily="34" charset="0"/>
              <a:buChar char="•"/>
            </a:pPr>
            <a:r>
              <a:rPr lang="en-US" dirty="0" smtClean="0">
                <a:solidFill>
                  <a:schemeClr val="tx1"/>
                </a:solidFill>
              </a:rPr>
              <a:t>This is a very important step in planning as accurate analysis of various alternative is imperative for correct decision making</a:t>
            </a: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Planning Process:</a:t>
            </a:r>
          </a:p>
          <a:p>
            <a:pPr marL="514350" indent="-514350" algn="l" fontAlgn="base"/>
            <a:r>
              <a:rPr lang="en-US" b="1" dirty="0" smtClean="0">
                <a:solidFill>
                  <a:schemeClr val="tx1"/>
                </a:solidFill>
              </a:rPr>
              <a:t>5.  Selecting an alternative </a:t>
            </a:r>
          </a:p>
          <a:p>
            <a:pPr marL="514350" indent="-514350" algn="l" fontAlgn="base">
              <a:buFont typeface="Arial" pitchFamily="34" charset="0"/>
              <a:buChar char="•"/>
            </a:pPr>
            <a:r>
              <a:rPr lang="en-US" dirty="0" smtClean="0">
                <a:solidFill>
                  <a:schemeClr val="tx1"/>
                </a:solidFill>
              </a:rPr>
              <a:t>A prudent manager will always select an alternative that appears to be most viable, cost-effective and with least negative implications. </a:t>
            </a:r>
          </a:p>
          <a:p>
            <a:pPr marL="514350" indent="-514350" algn="l" fontAlgn="base">
              <a:buFont typeface="Arial" pitchFamily="34" charset="0"/>
              <a:buChar char="•"/>
            </a:pPr>
            <a:r>
              <a:rPr lang="en-US" dirty="0" smtClean="0">
                <a:solidFill>
                  <a:schemeClr val="tx1"/>
                </a:solidFill>
              </a:rPr>
              <a:t>He assess the alternatives based on his experience, judgment and at times intuition. </a:t>
            </a:r>
          </a:p>
          <a:p>
            <a:pPr marL="514350" indent="-514350" algn="l" fontAlgn="base">
              <a:buFont typeface="Arial" pitchFamily="34" charset="0"/>
              <a:buChar char="•"/>
            </a:pPr>
            <a:r>
              <a:rPr lang="en-US" dirty="0" smtClean="0">
                <a:solidFill>
                  <a:schemeClr val="tx1"/>
                </a:solidFill>
              </a:rPr>
              <a:t>Sometimes, a combination of plans appears to be most feasible. </a:t>
            </a: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Planning Process:</a:t>
            </a:r>
          </a:p>
          <a:p>
            <a:pPr marL="514350" indent="-514350" algn="l" fontAlgn="base"/>
            <a:r>
              <a:rPr lang="en-US" b="1" dirty="0" smtClean="0">
                <a:solidFill>
                  <a:schemeClr val="tx1"/>
                </a:solidFill>
              </a:rPr>
              <a:t>6.  Implement the plan</a:t>
            </a:r>
          </a:p>
          <a:p>
            <a:pPr marL="514350" indent="-514350" algn="l" fontAlgn="base">
              <a:buFont typeface="Arial" pitchFamily="34" charset="0"/>
              <a:buChar char="•"/>
            </a:pPr>
            <a:r>
              <a:rPr lang="en-US" dirty="0" smtClean="0">
                <a:solidFill>
                  <a:schemeClr val="tx1"/>
                </a:solidFill>
              </a:rPr>
              <a:t>The next step is to put the plan into action. </a:t>
            </a:r>
          </a:p>
          <a:p>
            <a:pPr marL="514350" indent="-514350" algn="l" fontAlgn="base">
              <a:buFont typeface="Arial" pitchFamily="34" charset="0"/>
              <a:buChar char="•"/>
            </a:pPr>
            <a:r>
              <a:rPr lang="en-US" dirty="0" smtClean="0">
                <a:solidFill>
                  <a:schemeClr val="tx1"/>
                </a:solidFill>
              </a:rPr>
              <a:t>This may be done by devising a suitable strategy</a:t>
            </a:r>
          </a:p>
          <a:p>
            <a:pPr marL="514350" indent="-514350" algn="l" fontAlgn="base">
              <a:buFont typeface="Arial" pitchFamily="34" charset="0"/>
              <a:buChar char="•"/>
            </a:pPr>
            <a:r>
              <a:rPr lang="en-US" dirty="0" smtClean="0">
                <a:solidFill>
                  <a:schemeClr val="tx1"/>
                </a:solidFill>
              </a:rPr>
              <a:t>Also, the sub plans may have to be drawn within the framework of main plan</a:t>
            </a: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Planning Process:</a:t>
            </a:r>
          </a:p>
          <a:p>
            <a:pPr marL="514350" indent="-514350" algn="l" fontAlgn="base"/>
            <a:r>
              <a:rPr lang="en-US" b="1" dirty="0" smtClean="0">
                <a:solidFill>
                  <a:schemeClr val="tx1"/>
                </a:solidFill>
              </a:rPr>
              <a:t>7.  Follow up action</a:t>
            </a:r>
          </a:p>
          <a:p>
            <a:pPr marL="514350" indent="-514350" algn="l" fontAlgn="base">
              <a:buFont typeface="Arial" pitchFamily="34" charset="0"/>
              <a:buChar char="•"/>
            </a:pPr>
            <a:r>
              <a:rPr lang="en-US" dirty="0" smtClean="0">
                <a:solidFill>
                  <a:schemeClr val="tx1"/>
                </a:solidFill>
              </a:rPr>
              <a:t>In order to achieve the desired objectives efficiently and effectively regular monitoring of the plans is essential</a:t>
            </a:r>
          </a:p>
          <a:p>
            <a:pPr marL="514350" indent="-514350" algn="l" fontAlgn="base">
              <a:buFont typeface="Arial" pitchFamily="34" charset="0"/>
              <a:buChar char="•"/>
            </a:pPr>
            <a:r>
              <a:rPr lang="en-US" dirty="0" smtClean="0">
                <a:solidFill>
                  <a:schemeClr val="tx1"/>
                </a:solidFill>
              </a:rPr>
              <a:t>This helps to ensure that the work is progressing as scheduled and timely corrective actions </a:t>
            </a:r>
            <a:r>
              <a:rPr lang="en-US" smtClean="0">
                <a:solidFill>
                  <a:schemeClr val="tx1"/>
                </a:solidFill>
              </a:rPr>
              <a:t>are undertaken. </a:t>
            </a:r>
            <a:endParaRPr lang="en-US" dirty="0" smtClean="0">
              <a:solidFill>
                <a:schemeClr val="tx1"/>
              </a:solidFill>
            </a:endParaRP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77500" lnSpcReduction="20000"/>
          </a:bodyPr>
          <a:lstStyle/>
          <a:p>
            <a:pPr marL="514350" indent="-514350" algn="l" fontAlgn="base"/>
            <a:r>
              <a:rPr lang="en-US" b="1" dirty="0" smtClean="0">
                <a:solidFill>
                  <a:srgbClr val="FF0000"/>
                </a:solidFill>
              </a:rPr>
              <a:t>Importance of Planning:</a:t>
            </a:r>
            <a:endParaRPr lang="en-US" b="1" dirty="0" smtClean="0">
              <a:solidFill>
                <a:srgbClr val="FF0000"/>
              </a:solidFill>
            </a:endParaRPr>
          </a:p>
          <a:p>
            <a:pPr marL="514350" indent="-514350" algn="l" fontAlgn="base"/>
            <a:r>
              <a:rPr lang="en-US" b="1" dirty="0" smtClean="0">
                <a:solidFill>
                  <a:schemeClr val="tx1"/>
                </a:solidFill>
              </a:rPr>
              <a:t>1</a:t>
            </a:r>
            <a:r>
              <a:rPr lang="en-US" b="1" dirty="0" smtClean="0">
                <a:solidFill>
                  <a:schemeClr val="tx1"/>
                </a:solidFill>
              </a:rPr>
              <a:t>.  Planning provides direction</a:t>
            </a:r>
            <a:endParaRPr lang="en-US" b="1" dirty="0" smtClean="0">
              <a:solidFill>
                <a:schemeClr val="tx1"/>
              </a:solidFill>
            </a:endParaRPr>
          </a:p>
          <a:p>
            <a:pPr marL="514350" indent="-514350" algn="l" fontAlgn="base">
              <a:buFont typeface="Arial" pitchFamily="34" charset="0"/>
              <a:buChar char="•"/>
            </a:pPr>
            <a:r>
              <a:rPr lang="en-US" dirty="0" smtClean="0">
                <a:solidFill>
                  <a:schemeClr val="tx1"/>
                </a:solidFill>
              </a:rPr>
              <a:t>The plans act as a guide for deciding what course of action should be taken to attain the </a:t>
            </a:r>
            <a:r>
              <a:rPr lang="en-US" dirty="0" err="1" smtClean="0">
                <a:solidFill>
                  <a:schemeClr val="tx1"/>
                </a:solidFill>
              </a:rPr>
              <a:t>organisational</a:t>
            </a:r>
            <a:r>
              <a:rPr lang="en-US" dirty="0" smtClean="0">
                <a:solidFill>
                  <a:schemeClr val="tx1"/>
                </a:solidFill>
              </a:rPr>
              <a:t> goals. </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Moreover, it facilitates coordination within and among departments. </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the production manager of a garment company has decided to manufacture 5,00,000 shirts in 1 month. It is on the basis of this production plan that the purchase department will place an order for the requisite raw material in terms of textile, threads, buttons, packaging material and so on. Also, in the production department itself the work will de divided amongst the different workers accordingly, so as to enable the firm meet its target production levels. At the same time the marketing department will chalk out a strategy for distribution of the shirts to various retailers. </a:t>
            </a:r>
            <a:endParaRPr lang="en-US" dirty="0" smtClean="0">
              <a:solidFill>
                <a:schemeClr val="tx1"/>
              </a:solidFill>
            </a:endParaRP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85000" lnSpcReduction="10000"/>
          </a:bodyPr>
          <a:lstStyle/>
          <a:p>
            <a:pPr marL="514350" indent="-514350" algn="l" fontAlgn="base"/>
            <a:r>
              <a:rPr lang="en-US" b="1" dirty="0" smtClean="0">
                <a:solidFill>
                  <a:srgbClr val="FF0000"/>
                </a:solidFill>
              </a:rPr>
              <a:t>Importance of Planning:</a:t>
            </a:r>
            <a:endParaRPr lang="en-US" b="1" dirty="0" smtClean="0">
              <a:solidFill>
                <a:srgbClr val="FF0000"/>
              </a:solidFill>
            </a:endParaRPr>
          </a:p>
          <a:p>
            <a:pPr marL="514350" indent="-514350" algn="l" fontAlgn="base"/>
            <a:r>
              <a:rPr lang="en-US" b="1" dirty="0" smtClean="0">
                <a:solidFill>
                  <a:schemeClr val="tx1"/>
                </a:solidFill>
              </a:rPr>
              <a:t>2</a:t>
            </a:r>
            <a:r>
              <a:rPr lang="en-US" b="1" dirty="0" smtClean="0">
                <a:solidFill>
                  <a:schemeClr val="tx1"/>
                </a:solidFill>
              </a:rPr>
              <a:t>.  Planning reduces the risk of uncertainty</a:t>
            </a:r>
            <a:endParaRPr lang="en-US" b="1" dirty="0" smtClean="0">
              <a:solidFill>
                <a:schemeClr val="tx1"/>
              </a:solidFill>
            </a:endParaRPr>
          </a:p>
          <a:p>
            <a:pPr marL="514350" indent="-514350" algn="l" fontAlgn="base">
              <a:buFont typeface="Arial" pitchFamily="34" charset="0"/>
              <a:buChar char="•"/>
            </a:pPr>
            <a:r>
              <a:rPr lang="en-US" dirty="0" smtClean="0">
                <a:solidFill>
                  <a:schemeClr val="tx1"/>
                </a:solidFill>
              </a:rPr>
              <a:t>Because planning is futuristic, it enables a manager to anticipate and meet changes arising due to the dynamic nature of business environment effectively. </a:t>
            </a:r>
          </a:p>
          <a:p>
            <a:pPr marL="514350" indent="-514350" algn="l" fontAlgn="base">
              <a:buFont typeface="Arial" pitchFamily="34" charset="0"/>
              <a:buChar char="•"/>
            </a:pPr>
            <a:r>
              <a:rPr lang="en-US" dirty="0" smtClean="0">
                <a:solidFill>
                  <a:schemeClr val="tx1"/>
                </a:solidFill>
              </a:rPr>
              <a:t>Hence, the risk of uncertainty can be reduced to some extend through sound planning. </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in the process of financial planning, the financial manager always insist on creating provision for bad debts, contingency funds to meet contingent liabilities and sufficient reserves to deal with any unexpected events. This </a:t>
            </a:r>
            <a:r>
              <a:rPr lang="en-US" dirty="0" err="1" smtClean="0">
                <a:solidFill>
                  <a:schemeClr val="tx1"/>
                </a:solidFill>
              </a:rPr>
              <a:t>endeavour</a:t>
            </a:r>
            <a:r>
              <a:rPr lang="en-US" dirty="0" smtClean="0">
                <a:solidFill>
                  <a:schemeClr val="tx1"/>
                </a:solidFill>
              </a:rPr>
              <a:t> helps to save the business firms from getting into undesirable situations. </a:t>
            </a:r>
            <a:endParaRPr lang="en-US" dirty="0" smtClean="0">
              <a:solidFill>
                <a:schemeClr val="tx1"/>
              </a:solidFill>
            </a:endParaRP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pPr algn="l"/>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92500"/>
          </a:bodyPr>
          <a:lstStyle/>
          <a:p>
            <a:pPr marL="514350" indent="-514350" algn="l" fontAlgn="base"/>
            <a:r>
              <a:rPr lang="en-US" b="1" dirty="0" smtClean="0">
                <a:solidFill>
                  <a:srgbClr val="FF0000"/>
                </a:solidFill>
              </a:rPr>
              <a:t>Introduction:</a:t>
            </a:r>
          </a:p>
          <a:p>
            <a:pPr marL="514350" indent="-514350" algn="l" fontAlgn="base"/>
            <a:r>
              <a:rPr lang="en-US" b="1" dirty="0" smtClean="0">
                <a:solidFill>
                  <a:schemeClr val="tx1"/>
                </a:solidFill>
              </a:rPr>
              <a:t>It is the process of thinking about the activities required to achieve a desired goal. </a:t>
            </a:r>
          </a:p>
          <a:p>
            <a:pPr marL="514350" indent="-514350" algn="l" fontAlgn="base"/>
            <a:r>
              <a:rPr lang="en-US" dirty="0" smtClean="0">
                <a:solidFill>
                  <a:schemeClr val="tx1"/>
                </a:solidFill>
              </a:rPr>
              <a:t>From the last few years the company has also started online ordering through the website and app. Now, over 60 percent of home deliveries happen through online as compared to call-</a:t>
            </a:r>
            <a:r>
              <a:rPr lang="en-US" dirty="0" err="1" smtClean="0">
                <a:solidFill>
                  <a:schemeClr val="tx1"/>
                </a:solidFill>
              </a:rPr>
              <a:t>centres</a:t>
            </a:r>
            <a:r>
              <a:rPr lang="en-US" dirty="0" smtClean="0">
                <a:solidFill>
                  <a:schemeClr val="tx1"/>
                </a:solidFill>
              </a:rPr>
              <a:t> earlier especially since </a:t>
            </a:r>
            <a:r>
              <a:rPr lang="en-US" dirty="0" err="1" smtClean="0">
                <a:solidFill>
                  <a:schemeClr val="tx1"/>
                </a:solidFill>
              </a:rPr>
              <a:t>demonetisation</a:t>
            </a:r>
            <a:r>
              <a:rPr lang="en-US" dirty="0" smtClean="0">
                <a:solidFill>
                  <a:schemeClr val="tx1"/>
                </a:solidFill>
              </a:rPr>
              <a:t> in the country. It is evident from the above example, that its only through planning Pizza Hut has been able determine its desired success in India. </a:t>
            </a:r>
            <a:r>
              <a:rPr lang="en-US" dirty="0" smtClean="0"/>
              <a:t/>
            </a:r>
            <a:br>
              <a:rPr lang="en-US" dirty="0" smtClean="0"/>
            </a:br>
            <a:endParaRPr lang="en-US" b="1" dirty="0">
              <a:solidFill>
                <a:schemeClr val="tx1"/>
              </a:solidFill>
            </a:endParaRPr>
          </a:p>
        </p:txBody>
      </p:sp>
      <p:pic>
        <p:nvPicPr>
          <p:cNvPr id="4" name="Picture 3" descr="pizza_hut_logo.jpg"/>
          <p:cNvPicPr>
            <a:picLocks noChangeAspect="1"/>
          </p:cNvPicPr>
          <p:nvPr/>
        </p:nvPicPr>
        <p:blipFill>
          <a:blip r:embed="rId2" cstate="print"/>
          <a:stretch>
            <a:fillRect/>
          </a:stretch>
        </p:blipFill>
        <p:spPr>
          <a:xfrm>
            <a:off x="5257800" y="0"/>
            <a:ext cx="3656135" cy="152095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92500" lnSpcReduction="20000"/>
          </a:bodyPr>
          <a:lstStyle/>
          <a:p>
            <a:pPr marL="514350" indent="-514350" algn="l" fontAlgn="base"/>
            <a:r>
              <a:rPr lang="en-US" b="1" dirty="0" smtClean="0">
                <a:solidFill>
                  <a:srgbClr val="FF0000"/>
                </a:solidFill>
              </a:rPr>
              <a:t>Importance of Planning:</a:t>
            </a:r>
            <a:endParaRPr lang="en-US" b="1" dirty="0" smtClean="0">
              <a:solidFill>
                <a:srgbClr val="FF0000"/>
              </a:solidFill>
            </a:endParaRPr>
          </a:p>
          <a:p>
            <a:pPr marL="514350" indent="-514350" algn="l" fontAlgn="base"/>
            <a:r>
              <a:rPr lang="en-US" b="1" dirty="0" smtClean="0">
                <a:solidFill>
                  <a:schemeClr val="tx1"/>
                </a:solidFill>
              </a:rPr>
              <a:t>3</a:t>
            </a:r>
            <a:r>
              <a:rPr lang="en-US" b="1" dirty="0" smtClean="0">
                <a:solidFill>
                  <a:schemeClr val="tx1"/>
                </a:solidFill>
              </a:rPr>
              <a:t>.  Planning reduces overlapping &amp; wasteful activities</a:t>
            </a:r>
            <a:endParaRPr lang="en-US" b="1" dirty="0" smtClean="0">
              <a:solidFill>
                <a:schemeClr val="tx1"/>
              </a:solidFill>
            </a:endParaRPr>
          </a:p>
          <a:p>
            <a:pPr marL="514350" indent="-514350" algn="l" fontAlgn="base">
              <a:buFont typeface="Arial" pitchFamily="34" charset="0"/>
              <a:buChar char="•"/>
            </a:pPr>
            <a:r>
              <a:rPr lang="en-US" dirty="0" smtClean="0">
                <a:solidFill>
                  <a:schemeClr val="tx1"/>
                </a:solidFill>
              </a:rPr>
              <a:t>Well defined plans serves as the basis for coordinating the activities and efforts of different divisions and individuals. </a:t>
            </a:r>
          </a:p>
          <a:p>
            <a:pPr marL="514350" indent="-514350" algn="l" fontAlgn="base">
              <a:buFont typeface="Arial" pitchFamily="34" charset="0"/>
              <a:buChar char="•"/>
            </a:pPr>
            <a:r>
              <a:rPr lang="en-US" dirty="0" smtClean="0">
                <a:solidFill>
                  <a:schemeClr val="tx1"/>
                </a:solidFill>
              </a:rPr>
              <a:t>This ensures smooth running of the </a:t>
            </a:r>
            <a:r>
              <a:rPr lang="en-US" dirty="0" err="1" smtClean="0">
                <a:solidFill>
                  <a:schemeClr val="tx1"/>
                </a:solidFill>
              </a:rPr>
              <a:t>organisation</a:t>
            </a:r>
            <a:r>
              <a:rPr lang="en-US" dirty="0" smtClean="0">
                <a:solidFill>
                  <a:schemeClr val="tx1"/>
                </a:solidFill>
              </a:rPr>
              <a:t> as it helps to avoid confusions and wasteful activities. Moreover, timely corrective action can be taken wherever needed. </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a well drawn marketing and distribution plan of a fast moving consumer goods company (FMCG) ensures that all the intermediaries involved are saved from the unnecessary hassle and the inconvenience of inventory management. </a:t>
            </a:r>
            <a:endParaRPr lang="en-US" dirty="0" smtClean="0">
              <a:solidFill>
                <a:schemeClr val="tx1"/>
              </a:solidFill>
            </a:endParaRP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92500" lnSpcReduction="20000"/>
          </a:bodyPr>
          <a:lstStyle/>
          <a:p>
            <a:pPr marL="514350" indent="-514350" algn="l" fontAlgn="base"/>
            <a:r>
              <a:rPr lang="en-US" b="1" dirty="0" smtClean="0">
                <a:solidFill>
                  <a:srgbClr val="FF0000"/>
                </a:solidFill>
              </a:rPr>
              <a:t>Importance of Planning:</a:t>
            </a:r>
            <a:endParaRPr lang="en-US" b="1" dirty="0" smtClean="0">
              <a:solidFill>
                <a:srgbClr val="FF0000"/>
              </a:solidFill>
            </a:endParaRPr>
          </a:p>
          <a:p>
            <a:pPr marL="514350" indent="-514350" algn="l" fontAlgn="base"/>
            <a:r>
              <a:rPr lang="en-US" b="1" dirty="0" smtClean="0">
                <a:solidFill>
                  <a:schemeClr val="tx1"/>
                </a:solidFill>
              </a:rPr>
              <a:t>4</a:t>
            </a:r>
            <a:r>
              <a:rPr lang="en-US" b="1" dirty="0" smtClean="0">
                <a:solidFill>
                  <a:schemeClr val="tx1"/>
                </a:solidFill>
              </a:rPr>
              <a:t>.  Planning promotes innovation</a:t>
            </a:r>
            <a:endParaRPr lang="en-US" b="1" dirty="0" smtClean="0">
              <a:solidFill>
                <a:schemeClr val="tx1"/>
              </a:solidFill>
            </a:endParaRPr>
          </a:p>
          <a:p>
            <a:pPr marL="514350" indent="-514350" algn="l" fontAlgn="base">
              <a:buFont typeface="Arial" pitchFamily="34" charset="0"/>
              <a:buChar char="•"/>
            </a:pPr>
            <a:r>
              <a:rPr lang="en-US" dirty="0" smtClean="0">
                <a:solidFill>
                  <a:schemeClr val="tx1"/>
                </a:solidFill>
              </a:rPr>
              <a:t>Because planning is futuristic, planners have sufficient time on hand to view things in different perspective and innovate. </a:t>
            </a:r>
          </a:p>
          <a:p>
            <a:pPr marL="514350" indent="-514350" algn="l" fontAlgn="base">
              <a:buFont typeface="Arial" pitchFamily="34" charset="0"/>
              <a:buChar char="•"/>
            </a:pPr>
            <a:r>
              <a:rPr lang="en-US" dirty="0" smtClean="0">
                <a:solidFill>
                  <a:schemeClr val="tx1"/>
                </a:solidFill>
              </a:rPr>
              <a:t>This encourages new ideas that can take shape of concrete plans for the benefit of the org. </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the process of product planning and development involves a series of brainstorming activities so as to design and create a product which will outshine the competitor’s product. It is solely based on the imagination and creativity of the person involved in the process. </a:t>
            </a:r>
            <a:endParaRPr lang="en-US" dirty="0" smtClean="0">
              <a:solidFill>
                <a:schemeClr val="tx1"/>
              </a:solidFill>
            </a:endParaRP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77500" lnSpcReduction="20000"/>
          </a:bodyPr>
          <a:lstStyle/>
          <a:p>
            <a:pPr marL="514350" indent="-514350" algn="l" fontAlgn="base"/>
            <a:r>
              <a:rPr lang="en-US" b="1" dirty="0" smtClean="0">
                <a:solidFill>
                  <a:srgbClr val="FF0000"/>
                </a:solidFill>
              </a:rPr>
              <a:t>Importance of Planning:</a:t>
            </a:r>
            <a:endParaRPr lang="en-US" b="1" dirty="0" smtClean="0">
              <a:solidFill>
                <a:srgbClr val="FF0000"/>
              </a:solidFill>
            </a:endParaRPr>
          </a:p>
          <a:p>
            <a:pPr marL="514350" indent="-514350" algn="l" fontAlgn="base"/>
            <a:r>
              <a:rPr lang="en-US" b="1" dirty="0" smtClean="0">
                <a:solidFill>
                  <a:schemeClr val="tx1"/>
                </a:solidFill>
              </a:rPr>
              <a:t>5</a:t>
            </a:r>
            <a:r>
              <a:rPr lang="en-US" b="1" dirty="0" smtClean="0">
                <a:solidFill>
                  <a:schemeClr val="tx1"/>
                </a:solidFill>
              </a:rPr>
              <a:t>.  Planning facilitates decision making </a:t>
            </a:r>
            <a:endParaRPr lang="en-US" b="1" dirty="0" smtClean="0">
              <a:solidFill>
                <a:schemeClr val="tx1"/>
              </a:solidFill>
            </a:endParaRPr>
          </a:p>
          <a:p>
            <a:pPr marL="514350" indent="-514350" algn="l" fontAlgn="base">
              <a:buFont typeface="Arial" pitchFamily="34" charset="0"/>
              <a:buChar char="•"/>
            </a:pPr>
            <a:r>
              <a:rPr lang="en-US" dirty="0" smtClean="0">
                <a:solidFill>
                  <a:schemeClr val="tx1"/>
                </a:solidFill>
              </a:rPr>
              <a:t>In real life situation a manager may have an option to choose among various alternatives in order to achieve the predetermined goals.</a:t>
            </a:r>
          </a:p>
          <a:p>
            <a:pPr marL="514350" indent="-514350" algn="l" fontAlgn="base">
              <a:buFont typeface="Arial" pitchFamily="34" charset="0"/>
              <a:buChar char="•"/>
            </a:pPr>
            <a:r>
              <a:rPr lang="en-US" dirty="0" smtClean="0">
                <a:solidFill>
                  <a:schemeClr val="tx1"/>
                </a:solidFill>
              </a:rPr>
              <a:t>As a result, planning becomes essential as it evokes rational thinking and helps to choose the most appropriate alternative among the various available alternatives in order to achieve the desired goals efficiently and effectively. </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a:t>
            </a:r>
            <a:r>
              <a:rPr lang="en-US" dirty="0" err="1" smtClean="0">
                <a:solidFill>
                  <a:schemeClr val="tx1"/>
                </a:solidFill>
              </a:rPr>
              <a:t>Raju</a:t>
            </a:r>
            <a:r>
              <a:rPr lang="en-US" dirty="0" smtClean="0">
                <a:solidFill>
                  <a:schemeClr val="tx1"/>
                </a:solidFill>
              </a:rPr>
              <a:t> owns a printing shop in one of the main market in </a:t>
            </a:r>
            <a:r>
              <a:rPr lang="en-US" dirty="0" err="1" smtClean="0">
                <a:solidFill>
                  <a:schemeClr val="tx1"/>
                </a:solidFill>
              </a:rPr>
              <a:t>Lucknow</a:t>
            </a:r>
            <a:r>
              <a:rPr lang="en-US" dirty="0" smtClean="0">
                <a:solidFill>
                  <a:schemeClr val="tx1"/>
                </a:solidFill>
              </a:rPr>
              <a:t>. He received a lot of complaints about the poor quality of the photocopy from many customers. In order to deal with this problem, </a:t>
            </a:r>
            <a:r>
              <a:rPr lang="en-US" dirty="0" err="1" smtClean="0">
                <a:solidFill>
                  <a:schemeClr val="tx1"/>
                </a:solidFill>
              </a:rPr>
              <a:t>Raju</a:t>
            </a:r>
            <a:r>
              <a:rPr lang="en-US" dirty="0" smtClean="0">
                <a:solidFill>
                  <a:schemeClr val="tx1"/>
                </a:solidFill>
              </a:rPr>
              <a:t> considers many options like getting the machine repaired, purchasing a new machine with latest technology, purchasing a similar new machine, getting the scanner of the present machine changed and so on. </a:t>
            </a:r>
            <a:endParaRPr lang="en-US" dirty="0" smtClean="0">
              <a:solidFill>
                <a:schemeClr val="tx1"/>
              </a:solidFill>
            </a:endParaRP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85000" lnSpcReduction="20000"/>
          </a:bodyPr>
          <a:lstStyle/>
          <a:p>
            <a:pPr marL="514350" indent="-514350" algn="l" fontAlgn="base"/>
            <a:r>
              <a:rPr lang="en-US" b="1" dirty="0" smtClean="0">
                <a:solidFill>
                  <a:srgbClr val="FF0000"/>
                </a:solidFill>
              </a:rPr>
              <a:t>Importance of Planning:</a:t>
            </a:r>
            <a:endParaRPr lang="en-US" b="1" dirty="0" smtClean="0">
              <a:solidFill>
                <a:srgbClr val="FF0000"/>
              </a:solidFill>
            </a:endParaRPr>
          </a:p>
          <a:p>
            <a:pPr marL="514350" indent="-514350" algn="l" fontAlgn="base"/>
            <a:r>
              <a:rPr lang="en-US" b="1" dirty="0" smtClean="0">
                <a:solidFill>
                  <a:schemeClr val="tx1"/>
                </a:solidFill>
              </a:rPr>
              <a:t>6</a:t>
            </a:r>
            <a:r>
              <a:rPr lang="en-US" b="1" dirty="0" smtClean="0">
                <a:solidFill>
                  <a:schemeClr val="tx1"/>
                </a:solidFill>
              </a:rPr>
              <a:t>.  Planning establishes standards for controlling </a:t>
            </a:r>
            <a:endParaRPr lang="en-US" b="1" dirty="0" smtClean="0">
              <a:solidFill>
                <a:schemeClr val="tx1"/>
              </a:solidFill>
            </a:endParaRPr>
          </a:p>
          <a:p>
            <a:pPr marL="514350" indent="-514350" algn="l" fontAlgn="base">
              <a:buFont typeface="Arial" pitchFamily="34" charset="0"/>
              <a:buChar char="•"/>
            </a:pPr>
            <a:r>
              <a:rPr lang="en-US" dirty="0" smtClean="0">
                <a:solidFill>
                  <a:schemeClr val="tx1"/>
                </a:solidFill>
              </a:rPr>
              <a:t>The standards set in the process of planning provide the basis for performing controlling function</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In the absence of such standards it will be difficult for the managers to determine, if the actual work being performed is appropriate or not. </a:t>
            </a:r>
            <a:endParaRPr lang="en-US" dirty="0" smtClean="0">
              <a:solidFill>
                <a:schemeClr val="tx1"/>
              </a:solidFill>
            </a:endParaRP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in a jute bag factory, the standard output of a worker is fixed at making 50 bags everyday. It is on the basis of this production standard, that the factory supervisor is able to assess the work efficiency of every worker. On a given day two workers </a:t>
            </a:r>
            <a:r>
              <a:rPr lang="en-US" dirty="0" err="1" smtClean="0">
                <a:solidFill>
                  <a:schemeClr val="tx1"/>
                </a:solidFill>
              </a:rPr>
              <a:t>Arun</a:t>
            </a:r>
            <a:r>
              <a:rPr lang="en-US" dirty="0" smtClean="0">
                <a:solidFill>
                  <a:schemeClr val="tx1"/>
                </a:solidFill>
              </a:rPr>
              <a:t> and </a:t>
            </a:r>
            <a:r>
              <a:rPr lang="en-US" dirty="0" err="1" smtClean="0">
                <a:solidFill>
                  <a:schemeClr val="tx1"/>
                </a:solidFill>
              </a:rPr>
              <a:t>Gaurav</a:t>
            </a:r>
            <a:r>
              <a:rPr lang="en-US" dirty="0" smtClean="0">
                <a:solidFill>
                  <a:schemeClr val="tx1"/>
                </a:solidFill>
              </a:rPr>
              <a:t> makes 35 bags and 50 bags respectively. Conclusion can be reached because of the standards kept that </a:t>
            </a:r>
            <a:r>
              <a:rPr lang="en-US" dirty="0" err="1" smtClean="0">
                <a:solidFill>
                  <a:schemeClr val="tx1"/>
                </a:solidFill>
              </a:rPr>
              <a:t>Arun’s</a:t>
            </a:r>
            <a:r>
              <a:rPr lang="en-US" dirty="0" smtClean="0">
                <a:solidFill>
                  <a:schemeClr val="tx1"/>
                </a:solidFill>
              </a:rPr>
              <a:t> performance is below standards and a corrective action </a:t>
            </a:r>
            <a:r>
              <a:rPr lang="en-US" smtClean="0">
                <a:solidFill>
                  <a:schemeClr val="tx1"/>
                </a:solidFill>
              </a:rPr>
              <a:t>is needed. </a:t>
            </a:r>
            <a:endParaRPr lang="en-US" dirty="0" smtClean="0">
              <a:solidFill>
                <a:schemeClr val="tx1"/>
              </a:solidFill>
            </a:endParaRP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Meaning:</a:t>
            </a:r>
          </a:p>
          <a:p>
            <a:pPr marL="514350" indent="-514350" algn="l" fontAlgn="base"/>
            <a:r>
              <a:rPr lang="en-US" b="1" dirty="0" smtClean="0">
                <a:solidFill>
                  <a:schemeClr val="tx1"/>
                </a:solidFill>
              </a:rPr>
              <a:t>“Planning is deciding in advance what to do, how to do and who is to do it. Planning bridges the gap where we are to where we want to go. It makes it possible for things to happen”. </a:t>
            </a:r>
          </a:p>
          <a:p>
            <a:pPr marL="514350" indent="-514350" algn="r" fontAlgn="base"/>
            <a:r>
              <a:rPr lang="en-US" b="1" dirty="0" smtClean="0">
                <a:solidFill>
                  <a:schemeClr val="tx1"/>
                </a:solidFill>
              </a:rPr>
              <a:t>Koontz &amp; O’Donnell</a:t>
            </a:r>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85000" lnSpcReduction="10000"/>
          </a:bodyPr>
          <a:lstStyle/>
          <a:p>
            <a:pPr marL="514350" indent="-514350" algn="l" fontAlgn="base"/>
            <a:r>
              <a:rPr lang="en-US" b="1" dirty="0" smtClean="0">
                <a:solidFill>
                  <a:srgbClr val="FF0000"/>
                </a:solidFill>
              </a:rPr>
              <a:t>Features of Planning:</a:t>
            </a:r>
          </a:p>
          <a:p>
            <a:pPr marL="514350" indent="-514350" algn="l" fontAlgn="base">
              <a:buAutoNum type="arabicPeriod"/>
            </a:pPr>
            <a:r>
              <a:rPr lang="en-US" b="1" dirty="0" smtClean="0">
                <a:solidFill>
                  <a:schemeClr val="tx1"/>
                </a:solidFill>
              </a:rPr>
              <a:t>Planning focuses on achieving objectives</a:t>
            </a:r>
          </a:p>
          <a:p>
            <a:pPr marL="514350" indent="-514350" algn="l" fontAlgn="base">
              <a:buFont typeface="Arial" pitchFamily="34" charset="0"/>
              <a:buChar char="•"/>
            </a:pPr>
            <a:r>
              <a:rPr lang="en-US" dirty="0" smtClean="0">
                <a:solidFill>
                  <a:schemeClr val="tx1"/>
                </a:solidFill>
              </a:rPr>
              <a:t>Planning is a purposeful activity as it seeks to </a:t>
            </a:r>
            <a:r>
              <a:rPr lang="en-US" dirty="0" err="1" smtClean="0">
                <a:solidFill>
                  <a:schemeClr val="tx1"/>
                </a:solidFill>
              </a:rPr>
              <a:t>realise</a:t>
            </a:r>
            <a:r>
              <a:rPr lang="en-US" dirty="0" smtClean="0">
                <a:solidFill>
                  <a:schemeClr val="tx1"/>
                </a:solidFill>
              </a:rPr>
              <a:t> the predetermined </a:t>
            </a:r>
            <a:r>
              <a:rPr lang="en-US" dirty="0" err="1" smtClean="0">
                <a:solidFill>
                  <a:schemeClr val="tx1"/>
                </a:solidFill>
              </a:rPr>
              <a:t>organisational</a:t>
            </a:r>
            <a:r>
              <a:rPr lang="en-US" dirty="0" smtClean="0">
                <a:solidFill>
                  <a:schemeClr val="tx1"/>
                </a:solidFill>
              </a:rPr>
              <a:t> goals by deciding upon the activities to be undertaken.</a:t>
            </a:r>
          </a:p>
          <a:p>
            <a:pPr marL="514350" indent="-514350" algn="l" fontAlgn="base">
              <a:buFont typeface="Arial" pitchFamily="34" charset="0"/>
              <a:buChar char="•"/>
            </a:pPr>
            <a:r>
              <a:rPr lang="en-US" dirty="0" smtClean="0">
                <a:solidFill>
                  <a:schemeClr val="tx1"/>
                </a:solidFill>
              </a:rPr>
              <a:t>Planning will be considered to be a futile exercise if it doesn’t contribute towards achievement of the specific objectives for which an org. has been set up.</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a financial manager plans to raise a sum of rupees 100 </a:t>
            </a:r>
            <a:r>
              <a:rPr lang="en-US" dirty="0" err="1" smtClean="0">
                <a:solidFill>
                  <a:schemeClr val="tx1"/>
                </a:solidFill>
              </a:rPr>
              <a:t>crore</a:t>
            </a:r>
            <a:r>
              <a:rPr lang="en-US" dirty="0" smtClean="0">
                <a:solidFill>
                  <a:schemeClr val="tx1"/>
                </a:solidFill>
              </a:rPr>
              <a:t> in order to finance a new project or the production manager of a company manufacturing air conditioners wants to increase its daily production by 20% from next month. </a:t>
            </a:r>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92500" lnSpcReduction="20000"/>
          </a:bodyPr>
          <a:lstStyle/>
          <a:p>
            <a:pPr marL="514350" indent="-514350" algn="l" fontAlgn="base"/>
            <a:r>
              <a:rPr lang="en-US" b="1" dirty="0" smtClean="0">
                <a:solidFill>
                  <a:srgbClr val="FF0000"/>
                </a:solidFill>
              </a:rPr>
              <a:t>Features of Planning:</a:t>
            </a:r>
          </a:p>
          <a:p>
            <a:pPr marL="514350" indent="-514350" algn="l" fontAlgn="base"/>
            <a:r>
              <a:rPr lang="en-US" b="1" dirty="0" smtClean="0">
                <a:solidFill>
                  <a:schemeClr val="tx1"/>
                </a:solidFill>
              </a:rPr>
              <a:t>2. Planning is a primary function of management</a:t>
            </a:r>
          </a:p>
          <a:p>
            <a:pPr marL="514350" indent="-514350" algn="l" fontAlgn="base">
              <a:buFont typeface="Arial" pitchFamily="34" charset="0"/>
              <a:buChar char="•"/>
            </a:pPr>
            <a:r>
              <a:rPr lang="en-US" dirty="0" smtClean="0">
                <a:solidFill>
                  <a:schemeClr val="tx1"/>
                </a:solidFill>
              </a:rPr>
              <a:t>Planning precedes all functions of management i.e. </a:t>
            </a:r>
            <a:r>
              <a:rPr lang="en-US" dirty="0" err="1" smtClean="0">
                <a:solidFill>
                  <a:schemeClr val="tx1"/>
                </a:solidFill>
              </a:rPr>
              <a:t>organising</a:t>
            </a:r>
            <a:r>
              <a:rPr lang="en-US" dirty="0" smtClean="0">
                <a:solidFill>
                  <a:schemeClr val="tx1"/>
                </a:solidFill>
              </a:rPr>
              <a:t>, staffing, directing and controlling. </a:t>
            </a:r>
          </a:p>
          <a:p>
            <a:pPr marL="514350" indent="-514350" algn="l" fontAlgn="base">
              <a:buFont typeface="Arial" pitchFamily="34" charset="0"/>
              <a:buChar char="•"/>
            </a:pPr>
            <a:r>
              <a:rPr lang="en-US" dirty="0" smtClean="0">
                <a:solidFill>
                  <a:schemeClr val="tx1"/>
                </a:solidFill>
              </a:rPr>
              <a:t>Effective planning provides the framework within which managerial functions are performed. </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think of a situation where you have been asked to </a:t>
            </a:r>
            <a:r>
              <a:rPr lang="en-US" dirty="0" err="1" smtClean="0">
                <a:solidFill>
                  <a:schemeClr val="tx1"/>
                </a:solidFill>
              </a:rPr>
              <a:t>organise</a:t>
            </a:r>
            <a:r>
              <a:rPr lang="en-US" dirty="0" smtClean="0">
                <a:solidFill>
                  <a:schemeClr val="tx1"/>
                </a:solidFill>
              </a:rPr>
              <a:t> a meeting for the staff members. Is it possible for you to make the necessary arrangements unless the day of meeting is decided? This simple example highlights how planning lays down the foundation for all </a:t>
            </a:r>
            <a:r>
              <a:rPr lang="en-US" smtClean="0">
                <a:solidFill>
                  <a:schemeClr val="tx1"/>
                </a:solidFill>
              </a:rPr>
              <a:t>other functions. </a:t>
            </a:r>
            <a:r>
              <a:rPr lang="en-US" dirty="0" smtClean="0"/>
              <a:t/>
            </a:r>
            <a:br>
              <a:rPr lang="en-US" dirty="0" smtClean="0"/>
            </a:br>
            <a:endParaRPr lang="en-US"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77500" lnSpcReduction="20000"/>
          </a:bodyPr>
          <a:lstStyle/>
          <a:p>
            <a:pPr marL="514350" indent="-514350" algn="l" fontAlgn="base"/>
            <a:r>
              <a:rPr lang="en-US" b="1" dirty="0" smtClean="0">
                <a:solidFill>
                  <a:srgbClr val="FF0000"/>
                </a:solidFill>
              </a:rPr>
              <a:t>Features of Planning:</a:t>
            </a:r>
          </a:p>
          <a:p>
            <a:pPr marL="514350" indent="-514350" algn="l" fontAlgn="base"/>
            <a:r>
              <a:rPr lang="en-US" b="1" dirty="0" smtClean="0">
                <a:solidFill>
                  <a:schemeClr val="tx1"/>
                </a:solidFill>
              </a:rPr>
              <a:t>3. Planning is pervasive</a:t>
            </a:r>
          </a:p>
          <a:p>
            <a:pPr marL="514350" indent="-514350" algn="l" fontAlgn="base">
              <a:buFont typeface="Arial" pitchFamily="34" charset="0"/>
              <a:buChar char="•"/>
            </a:pPr>
            <a:r>
              <a:rPr lang="en-US" dirty="0" smtClean="0">
                <a:solidFill>
                  <a:schemeClr val="tx1"/>
                </a:solidFill>
              </a:rPr>
              <a:t>Planning is essential at all the levels of management and in all the departments of an </a:t>
            </a:r>
            <a:r>
              <a:rPr lang="en-US" dirty="0" err="1" smtClean="0">
                <a:solidFill>
                  <a:schemeClr val="tx1"/>
                </a:solidFill>
              </a:rPr>
              <a:t>organisation</a:t>
            </a:r>
            <a:r>
              <a:rPr lang="en-US" dirty="0" smtClean="0">
                <a:solidFill>
                  <a:schemeClr val="tx1"/>
                </a:solidFill>
              </a:rPr>
              <a:t>. </a:t>
            </a:r>
          </a:p>
          <a:p>
            <a:pPr marL="514350" indent="-514350" algn="l" fontAlgn="base">
              <a:buFont typeface="Arial" pitchFamily="34" charset="0"/>
              <a:buChar char="•"/>
            </a:pPr>
            <a:r>
              <a:rPr lang="en-US" dirty="0" smtClean="0">
                <a:solidFill>
                  <a:schemeClr val="tx1"/>
                </a:solidFill>
              </a:rPr>
              <a:t>However, the cope of planning varies at all the levels of management. Top level management carries out holistic (as a whole) planning, middle level about their own departments and lower level plans for day to day activities. </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the management of the school decides about the examination pattern to be followed during the academic year. The head of the examination department undertakes different types of planning like, making the date sheet, seating plan, invigilation duty chart and so on. At the same time the subject teachers are expected to plan the syllabus that will be tested in each examination. </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lnSpcReduction="10000"/>
          </a:bodyPr>
          <a:lstStyle/>
          <a:p>
            <a:pPr marL="514350" indent="-514350" algn="l" fontAlgn="base"/>
            <a:r>
              <a:rPr lang="en-US" b="1" dirty="0" smtClean="0">
                <a:solidFill>
                  <a:srgbClr val="FF0000"/>
                </a:solidFill>
              </a:rPr>
              <a:t>Features of Planning:</a:t>
            </a:r>
          </a:p>
          <a:p>
            <a:pPr marL="514350" indent="-514350" algn="l" fontAlgn="base"/>
            <a:r>
              <a:rPr lang="en-US" b="1" dirty="0" smtClean="0">
                <a:solidFill>
                  <a:schemeClr val="tx1"/>
                </a:solidFill>
              </a:rPr>
              <a:t>4.  Planning is continuous </a:t>
            </a:r>
          </a:p>
          <a:p>
            <a:pPr marL="514350" indent="-514350" algn="l" fontAlgn="base">
              <a:buFont typeface="Arial" pitchFamily="34" charset="0"/>
              <a:buChar char="•"/>
            </a:pPr>
            <a:r>
              <a:rPr lang="en-US" dirty="0" smtClean="0">
                <a:solidFill>
                  <a:schemeClr val="tx1"/>
                </a:solidFill>
              </a:rPr>
              <a:t>Planning is continuous ongoing process as plans needs to be made on endlessly till an org. exists. </a:t>
            </a:r>
          </a:p>
          <a:p>
            <a:pPr marL="514350" indent="-514350" algn="l" fontAlgn="base">
              <a:buFont typeface="Arial" pitchFamily="34" charset="0"/>
              <a:buChar char="•"/>
            </a:pPr>
            <a:r>
              <a:rPr lang="en-US" dirty="0" smtClean="0">
                <a:solidFill>
                  <a:schemeClr val="tx1"/>
                </a:solidFill>
              </a:rPr>
              <a:t>The duration of the plan may be drawn for a specific period of time, may be for a month, a quarter or a year. </a:t>
            </a:r>
          </a:p>
          <a:p>
            <a:pPr marL="514350" indent="-514350" algn="l" fontAlgn="base">
              <a:buFont typeface="Arial" pitchFamily="34" charset="0"/>
              <a:buChar char="•"/>
            </a:pPr>
            <a:r>
              <a:rPr lang="en-US" dirty="0" smtClean="0">
                <a:solidFill>
                  <a:schemeClr val="tx1"/>
                </a:solidFill>
              </a:rPr>
              <a:t>If the plan is successful, the next step supporting the plan is taken. If the plan fails, there is a need to formulate a new plan. </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a:bodyPr>
          <a:lstStyle/>
          <a:p>
            <a:pPr marL="514350" indent="-514350" algn="l" fontAlgn="base"/>
            <a:r>
              <a:rPr lang="en-US" b="1" dirty="0" smtClean="0">
                <a:solidFill>
                  <a:srgbClr val="FF0000"/>
                </a:solidFill>
              </a:rPr>
              <a:t>Features of Planning:</a:t>
            </a:r>
          </a:p>
          <a:p>
            <a:pPr marL="514350" indent="-514350" algn="l" fontAlgn="base"/>
            <a:r>
              <a:rPr lang="en-US" b="1" dirty="0" smtClean="0">
                <a:solidFill>
                  <a:schemeClr val="tx1"/>
                </a:solidFill>
              </a:rPr>
              <a:t>5.  Planning is futuristic</a:t>
            </a:r>
          </a:p>
          <a:p>
            <a:pPr marL="514350" indent="-514350" algn="l" fontAlgn="base">
              <a:buFont typeface="Arial" pitchFamily="34" charset="0"/>
              <a:buChar char="•"/>
            </a:pPr>
            <a:r>
              <a:rPr lang="en-US" dirty="0" smtClean="0">
                <a:solidFill>
                  <a:schemeClr val="tx1"/>
                </a:solidFill>
              </a:rPr>
              <a:t>Planning is always done in relation to future to meet the desired goals effectively</a:t>
            </a:r>
          </a:p>
          <a:p>
            <a:pPr marL="514350" indent="-514350" algn="l" fontAlgn="base">
              <a:buFont typeface="Arial" pitchFamily="34" charset="0"/>
              <a:buChar char="•"/>
            </a:pPr>
            <a:r>
              <a:rPr lang="en-US" dirty="0" smtClean="0">
                <a:solidFill>
                  <a:schemeClr val="tx1"/>
                </a:solidFill>
              </a:rPr>
              <a:t>It is regarded as a forward looking function, which is based on forecasting</a:t>
            </a:r>
          </a:p>
          <a:p>
            <a:pPr marL="514350" indent="-514350" algn="l" fontAlgn="base">
              <a:buFont typeface="Arial" pitchFamily="34" charset="0"/>
              <a:buChar char="•"/>
            </a:pPr>
            <a:r>
              <a:rPr lang="en-US" dirty="0" smtClean="0">
                <a:solidFill>
                  <a:schemeClr val="tx1"/>
                </a:solidFill>
              </a:rPr>
              <a:t>Thus, planning involves looking ahead to </a:t>
            </a:r>
            <a:r>
              <a:rPr lang="en-US" dirty="0" err="1" smtClean="0">
                <a:solidFill>
                  <a:schemeClr val="tx1"/>
                </a:solidFill>
              </a:rPr>
              <a:t>analyse</a:t>
            </a:r>
            <a:r>
              <a:rPr lang="en-US" dirty="0" smtClean="0">
                <a:solidFill>
                  <a:schemeClr val="tx1"/>
                </a:solidFill>
              </a:rPr>
              <a:t> and anticipate the future events in the best interest of an org. </a:t>
            </a: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380999"/>
          </a:xfrm>
        </p:spPr>
        <p:txBody>
          <a:bodyPr>
            <a:normAutofit fontScale="90000"/>
          </a:bodyPr>
          <a:lstStyle/>
          <a:p>
            <a:r>
              <a:rPr lang="en-US" dirty="0" smtClean="0"/>
              <a:t>4-Planning</a:t>
            </a:r>
            <a:endParaRPr lang="en-US" dirty="0"/>
          </a:p>
        </p:txBody>
      </p:sp>
      <p:sp>
        <p:nvSpPr>
          <p:cNvPr id="3" name="Subtitle 2"/>
          <p:cNvSpPr>
            <a:spLocks noGrp="1"/>
          </p:cNvSpPr>
          <p:nvPr>
            <p:ph type="subTitle" idx="1"/>
          </p:nvPr>
        </p:nvSpPr>
        <p:spPr>
          <a:xfrm>
            <a:off x="228600" y="762000"/>
            <a:ext cx="8610600" cy="5791200"/>
          </a:xfrm>
        </p:spPr>
        <p:txBody>
          <a:bodyPr>
            <a:normAutofit fontScale="85000" lnSpcReduction="20000"/>
          </a:bodyPr>
          <a:lstStyle/>
          <a:p>
            <a:pPr marL="514350" indent="-514350" algn="l" fontAlgn="base"/>
            <a:r>
              <a:rPr lang="en-US" b="1" dirty="0" smtClean="0">
                <a:solidFill>
                  <a:srgbClr val="FF0000"/>
                </a:solidFill>
              </a:rPr>
              <a:t>Features of Planning:</a:t>
            </a:r>
          </a:p>
          <a:p>
            <a:pPr marL="514350" indent="-514350" algn="l" fontAlgn="base"/>
            <a:r>
              <a:rPr lang="en-US" b="1" dirty="0" smtClean="0">
                <a:solidFill>
                  <a:schemeClr val="tx1"/>
                </a:solidFill>
              </a:rPr>
              <a:t>6.  Planning involves decision-making</a:t>
            </a:r>
          </a:p>
          <a:p>
            <a:pPr marL="514350" indent="-514350" algn="l" fontAlgn="base">
              <a:buFont typeface="Arial" pitchFamily="34" charset="0"/>
              <a:buChar char="•"/>
            </a:pPr>
            <a:r>
              <a:rPr lang="en-US" dirty="0" smtClean="0">
                <a:solidFill>
                  <a:schemeClr val="tx1"/>
                </a:solidFill>
              </a:rPr>
              <a:t>In real life situation a manager may have an option to choose among various alternatives in order to achieve the predetermined goals.</a:t>
            </a:r>
          </a:p>
          <a:p>
            <a:pPr marL="514350" indent="-514350" algn="l" fontAlgn="base">
              <a:buFont typeface="Arial" pitchFamily="34" charset="0"/>
              <a:buChar char="•"/>
            </a:pPr>
            <a:r>
              <a:rPr lang="en-US" dirty="0" smtClean="0">
                <a:solidFill>
                  <a:schemeClr val="tx1"/>
                </a:solidFill>
              </a:rPr>
              <a:t>As a result, planning becomes essential as it evokes rational thinking and helps to choose the most appropriate alternative among the various available alternatives in order to achieve the desired goals efficiently and effectively. </a:t>
            </a:r>
          </a:p>
          <a:p>
            <a:pPr marL="514350" indent="-514350" algn="l" fontAlgn="base">
              <a:buFont typeface="Arial" pitchFamily="34" charset="0"/>
              <a:buChar char="•"/>
            </a:pPr>
            <a:r>
              <a:rPr lang="en-US" dirty="0" smtClean="0">
                <a:solidFill>
                  <a:schemeClr val="tx1"/>
                </a:solidFill>
              </a:rPr>
              <a:t>For </a:t>
            </a:r>
            <a:r>
              <a:rPr lang="en-US" dirty="0" err="1" smtClean="0">
                <a:solidFill>
                  <a:schemeClr val="tx1"/>
                </a:solidFill>
              </a:rPr>
              <a:t>eg</a:t>
            </a:r>
            <a:r>
              <a:rPr lang="en-US" dirty="0" smtClean="0">
                <a:solidFill>
                  <a:schemeClr val="tx1"/>
                </a:solidFill>
              </a:rPr>
              <a:t>, a marketing manager may consider different types of sales promotion techniques like discount, rebate, free gifts, sampling, contest and so on in order to promote sales and eventually decide upon the best suited option. </a:t>
            </a:r>
          </a:p>
          <a:p>
            <a:pPr marL="514350" indent="-514350" algn="l" fontAlgn="base"/>
            <a:endParaRPr lang="en-US" b="1"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3634</TotalTime>
  <Words>2107</Words>
  <Application>Microsoft Office PowerPoint</Application>
  <PresentationFormat>On-screen Show (4:3)</PresentationFormat>
  <Paragraphs>128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lpstr>4-Planning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Mix</dc:title>
  <dc:creator>dell</dc:creator>
  <cp:lastModifiedBy>dell</cp:lastModifiedBy>
  <cp:revision>1095</cp:revision>
  <dcterms:created xsi:type="dcterms:W3CDTF">2018-09-30T17:27:13Z</dcterms:created>
  <dcterms:modified xsi:type="dcterms:W3CDTF">2019-04-25T15:44:23Z</dcterms:modified>
</cp:coreProperties>
</file>